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58" r:id="rId5"/>
    <p:sldId id="260" r:id="rId6"/>
    <p:sldId id="261" r:id="rId7"/>
    <p:sldId id="267" r:id="rId8"/>
    <p:sldId id="265" r:id="rId9"/>
    <p:sldId id="264" r:id="rId10"/>
    <p:sldId id="262" r:id="rId11"/>
    <p:sldId id="263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99" autoAdjust="0"/>
    <p:restoredTop sz="94718" autoAdjust="0"/>
  </p:normalViewPr>
  <p:slideViewPr>
    <p:cSldViewPr snapToGrid="0">
      <p:cViewPr varScale="1">
        <p:scale>
          <a:sx n="64" d="100"/>
          <a:sy n="64" d="100"/>
        </p:scale>
        <p:origin x="96" y="9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AD076-5945-4DAF-8391-4535D08AE1EB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5B50C-6A9C-4447-BC51-DBC9EEAF7A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6439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AD076-5945-4DAF-8391-4535D08AE1EB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5B50C-6A9C-4447-BC51-DBC9EEAF7A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2152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AD076-5945-4DAF-8391-4535D08AE1EB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5B50C-6A9C-4447-BC51-DBC9EEAF7A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1074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AD076-5945-4DAF-8391-4535D08AE1EB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5B50C-6A9C-4447-BC51-DBC9EEAF7A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0271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AD076-5945-4DAF-8391-4535D08AE1EB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5B50C-6A9C-4447-BC51-DBC9EEAF7A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5416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AD076-5945-4DAF-8391-4535D08AE1EB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5B50C-6A9C-4447-BC51-DBC9EEAF7A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2694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AD076-5945-4DAF-8391-4535D08AE1EB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5B50C-6A9C-4447-BC51-DBC9EEAF7A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49916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AD076-5945-4DAF-8391-4535D08AE1EB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5B50C-6A9C-4447-BC51-DBC9EEAF7A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1493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AD076-5945-4DAF-8391-4535D08AE1EB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5B50C-6A9C-4447-BC51-DBC9EEAF7A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5888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AD076-5945-4DAF-8391-4535D08AE1EB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5B50C-6A9C-4447-BC51-DBC9EEAF7A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0554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AD076-5945-4DAF-8391-4535D08AE1EB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5B50C-6A9C-4447-BC51-DBC9EEAF7A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3874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FAD076-5945-4DAF-8391-4535D08AE1EB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55B50C-6A9C-4447-BC51-DBC9EEAF7A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66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6.wdp"/><Relationship Id="rId5" Type="http://schemas.openxmlformats.org/officeDocument/2006/relationships/image" Target="../media/image21.png"/><Relationship Id="rId4" Type="http://schemas.microsoft.com/office/2007/relationships/hdphoto" Target="../media/hdphoto15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6.png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8.png"/><Relationship Id="rId4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microsoft.com/office/2007/relationships/hdphoto" Target="../media/hdphoto8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13.png"/><Relationship Id="rId4" Type="http://schemas.microsoft.com/office/2007/relationships/hdphoto" Target="../media/hdphoto10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11" Type="http://schemas.openxmlformats.org/officeDocument/2006/relationships/image" Target="../media/image19.png"/><Relationship Id="rId5" Type="http://schemas.openxmlformats.org/officeDocument/2006/relationships/image" Target="../media/image15.png"/><Relationship Id="rId10" Type="http://schemas.openxmlformats.org/officeDocument/2006/relationships/image" Target="../media/image18.png"/><Relationship Id="rId4" Type="http://schemas.microsoft.com/office/2007/relationships/hdphoto" Target="../media/hdphoto12.wdp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12191999" cy="685799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77780" y="216570"/>
            <a:ext cx="11436438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j-ea"/>
                <a:cs typeface="+mj-cs"/>
              </a:rPr>
              <a:t> </a:t>
            </a:r>
            <a:r>
              <a:rPr lang="ru-RU" sz="2400" kern="0" dirty="0">
                <a:solidFill>
                  <a:prstClr val="black"/>
                </a:solidFill>
                <a:latin typeface="Times New Roman" panose="02020603050405020304"/>
                <a:ea typeface="+mj-ea"/>
                <a:cs typeface="+mj-cs"/>
              </a:rPr>
              <a:t>Районная практическая краеведческая конференция </a:t>
            </a:r>
          </a:p>
          <a:p>
            <a:pPr lvl="0" algn="ctr">
              <a:defRPr/>
            </a:pPr>
            <a:r>
              <a:rPr lang="ru-RU" sz="2400" kern="0" dirty="0">
                <a:solidFill>
                  <a:prstClr val="black"/>
                </a:solidFill>
                <a:latin typeface="Times New Roman" panose="02020603050405020304"/>
                <a:ea typeface="+mj-ea"/>
                <a:cs typeface="+mj-cs"/>
              </a:rPr>
              <a:t>памяти тихорецкого краеведа Е.М. Сидорова</a:t>
            </a:r>
          </a:p>
          <a:p>
            <a:pPr lvl="0" algn="ctr">
              <a:defRPr/>
            </a:pPr>
            <a:endParaRPr lang="ru-RU" sz="2000" kern="0" dirty="0">
              <a:solidFill>
                <a:prstClr val="black"/>
              </a:solidFill>
              <a:latin typeface="Times New Roman" panose="02020603050405020304"/>
              <a:ea typeface="+mj-ea"/>
              <a:cs typeface="+mj-cs"/>
            </a:endParaRPr>
          </a:p>
          <a:p>
            <a:pPr lvl="0" algn="ctr">
              <a:defRPr/>
            </a:pPr>
            <a:b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j-ea"/>
                <a:cs typeface="+mj-cs"/>
              </a:rPr>
            </a:b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j-ea"/>
                <a:cs typeface="+mj-cs"/>
              </a:rPr>
              <a:t>ТЕМА</a:t>
            </a:r>
          </a:p>
          <a:p>
            <a:pPr lvl="0" algn="ctr">
              <a:defRPr/>
            </a:pPr>
            <a:br>
              <a:rPr kumimoji="0" lang="ru-RU" sz="2400" i="0" u="none" strike="noStrike" kern="0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  <a:latin typeface="Times New Roman" panose="02020603050405020304"/>
                <a:ea typeface="+mj-ea"/>
                <a:cs typeface="+mj-cs"/>
              </a:rPr>
            </a:b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B01513"/>
                </a:solidFill>
                <a:effectLst/>
                <a:uLnTx/>
                <a:uFillTx/>
                <a:latin typeface="Times New Roman" panose="02020603050405020304"/>
                <a:ea typeface="+mj-ea"/>
                <a:cs typeface="+mj-cs"/>
              </a:rPr>
              <a:t>«ТРУДОВОЙ</a:t>
            </a:r>
            <a:r>
              <a:rPr kumimoji="0" lang="ru-RU" sz="2400" b="1" i="0" u="none" strike="noStrike" kern="0" cap="none" spc="0" normalizeH="0" noProof="0" dirty="0">
                <a:ln>
                  <a:noFill/>
                </a:ln>
                <a:solidFill>
                  <a:srgbClr val="B01513"/>
                </a:solidFill>
                <a:effectLst/>
                <a:uLnTx/>
                <a:uFillTx/>
                <a:latin typeface="Times New Roman" panose="02020603050405020304"/>
                <a:ea typeface="+mj-ea"/>
                <a:cs typeface="+mj-cs"/>
              </a:rPr>
              <a:t> ПУТЬ АННЕНКО НИКОЛАЯ ИВАНОВИЧА</a:t>
            </a: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B01513"/>
                </a:solidFill>
                <a:effectLst/>
                <a:uLnTx/>
                <a:uFillTx/>
                <a:latin typeface="Times New Roman" panose="02020603050405020304"/>
                <a:ea typeface="+mj-ea"/>
                <a:cs typeface="+mj-cs"/>
              </a:rPr>
              <a:t>»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9274" y="2395106"/>
            <a:ext cx="5681458" cy="477681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9" name="Прямоугольник 18"/>
          <p:cNvSpPr/>
          <p:nvPr/>
        </p:nvSpPr>
        <p:spPr>
          <a:xfrm>
            <a:off x="5511282" y="2812850"/>
            <a:ext cx="6096000" cy="146193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r" defTabSz="457200">
              <a:spcBef>
                <a:spcPts val="1000"/>
              </a:spcBef>
              <a:buClr>
                <a:srgbClr val="FF9933">
                  <a:lumMod val="40000"/>
                  <a:lumOff val="60000"/>
                </a:srgbClr>
              </a:buClr>
              <a:buSzPct val="80000"/>
            </a:pPr>
            <a:r>
              <a:rPr lang="ru-RU" sz="1600" b="1" dirty="0">
                <a:solidFill>
                  <a:prstClr val="black"/>
                </a:solidFill>
                <a:latin typeface="Times New Roman" panose="02020603050405020304"/>
                <a:ea typeface="+mj-ea"/>
                <a:cs typeface="+mj-cs"/>
              </a:rPr>
              <a:t>Работу подготовил:</a:t>
            </a:r>
          </a:p>
          <a:p>
            <a:pPr lvl="0" algn="r" defTabSz="457200">
              <a:spcBef>
                <a:spcPts val="1000"/>
              </a:spcBef>
              <a:buClr>
                <a:srgbClr val="FF9933">
                  <a:lumMod val="40000"/>
                  <a:lumOff val="60000"/>
                </a:srgbClr>
              </a:buClr>
              <a:buSzPct val="80000"/>
            </a:pPr>
            <a:r>
              <a:rPr lang="ru-RU" sz="1600" b="1" dirty="0">
                <a:solidFill>
                  <a:prstClr val="black"/>
                </a:solidFill>
                <a:latin typeface="Times New Roman" panose="02020603050405020304"/>
                <a:ea typeface="+mj-ea"/>
                <a:cs typeface="+mj-cs"/>
              </a:rPr>
              <a:t>Бугаева Анастасия Александровна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/>
                <a:ea typeface="+mj-ea"/>
                <a:cs typeface="+mj-cs"/>
              </a:rPr>
              <a:t>, 17 лет,</a:t>
            </a:r>
          </a:p>
          <a:p>
            <a:pPr lvl="0" algn="r" defTabSz="457200">
              <a:spcBef>
                <a:spcPts val="1000"/>
              </a:spcBef>
              <a:buClr>
                <a:srgbClr val="FF9933">
                  <a:lumMod val="40000"/>
                  <a:lumOff val="60000"/>
                </a:srgbClr>
              </a:buClr>
              <a:buSzPct val="80000"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/>
                <a:ea typeface="+mj-ea"/>
                <a:cs typeface="+mj-cs"/>
              </a:rPr>
              <a:t>студентка Тихорецкого техникума</a:t>
            </a:r>
          </a:p>
          <a:p>
            <a:pPr lvl="0" algn="r" defTabSz="457200">
              <a:spcBef>
                <a:spcPts val="1000"/>
              </a:spcBef>
              <a:buClr>
                <a:srgbClr val="FF9933">
                  <a:lumMod val="40000"/>
                  <a:lumOff val="60000"/>
                </a:srgbClr>
              </a:buClr>
              <a:buSzPct val="80000"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/>
                <a:ea typeface="+mj-ea"/>
                <a:cs typeface="+mj-cs"/>
              </a:rPr>
              <a:t>железнодорожного транспорта - филиала РГУПС, группа А-2-1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6904652" y="4429919"/>
            <a:ext cx="4702629" cy="1836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defTabSz="457200">
              <a:spcBef>
                <a:spcPts val="1000"/>
              </a:spcBef>
              <a:buClr>
                <a:srgbClr val="FF9933">
                  <a:lumMod val="40000"/>
                  <a:lumOff val="60000"/>
                </a:srgbClr>
              </a:buClr>
              <a:buSzPct val="80000"/>
            </a:pPr>
            <a:r>
              <a:rPr lang="ru-RU" sz="1600" b="1" dirty="0">
                <a:solidFill>
                  <a:prstClr val="black"/>
                </a:solidFill>
                <a:latin typeface="Times New Roman" panose="02020603050405020304"/>
                <a:ea typeface="+mj-ea"/>
                <a:cs typeface="+mj-cs"/>
              </a:rPr>
              <a:t>Руководитель:</a:t>
            </a:r>
          </a:p>
          <a:p>
            <a:pPr lvl="0" algn="r" defTabSz="457200">
              <a:spcBef>
                <a:spcPts val="1000"/>
              </a:spcBef>
              <a:buClr>
                <a:srgbClr val="FF9933">
                  <a:lumMod val="40000"/>
                  <a:lumOff val="60000"/>
                </a:srgbClr>
              </a:buClr>
              <a:buSzPct val="80000"/>
            </a:pPr>
            <a:r>
              <a:rPr lang="ru-RU" sz="1600" dirty="0" err="1">
                <a:solidFill>
                  <a:prstClr val="black"/>
                </a:solidFill>
                <a:latin typeface="Times New Roman" panose="02020603050405020304"/>
                <a:ea typeface="+mj-ea"/>
                <a:cs typeface="+mj-cs"/>
              </a:rPr>
              <a:t>Воярж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/>
                <a:ea typeface="+mj-ea"/>
                <a:cs typeface="+mj-cs"/>
              </a:rPr>
              <a:t> Елена Владимировна,</a:t>
            </a:r>
          </a:p>
          <a:p>
            <a:pPr lvl="0" algn="r" defTabSz="457200">
              <a:spcBef>
                <a:spcPts val="1000"/>
              </a:spcBef>
              <a:buClr>
                <a:srgbClr val="FF9933">
                  <a:lumMod val="40000"/>
                  <a:lumOff val="60000"/>
                </a:srgbClr>
              </a:buClr>
              <a:buSzPct val="80000"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/>
                <a:ea typeface="+mj-ea"/>
                <a:cs typeface="+mj-cs"/>
              </a:rPr>
              <a:t>кандидат исторических наук, </a:t>
            </a:r>
          </a:p>
          <a:p>
            <a:pPr lvl="0" algn="r" defTabSz="457200">
              <a:spcBef>
                <a:spcPts val="1000"/>
              </a:spcBef>
              <a:buClr>
                <a:srgbClr val="FF9933">
                  <a:lumMod val="40000"/>
                  <a:lumOff val="60000"/>
                </a:srgbClr>
              </a:buClr>
              <a:buSzPct val="80000"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/>
                <a:ea typeface="+mj-ea"/>
                <a:cs typeface="+mj-cs"/>
              </a:rPr>
              <a:t>преподаватель Тихорецкого техникума</a:t>
            </a:r>
          </a:p>
          <a:p>
            <a:pPr lvl="0" algn="r" defTabSz="457200">
              <a:spcBef>
                <a:spcPts val="1000"/>
              </a:spcBef>
              <a:buClr>
                <a:srgbClr val="FF9933">
                  <a:lumMod val="40000"/>
                  <a:lumOff val="60000"/>
                </a:srgbClr>
              </a:buClr>
              <a:buSzPct val="80000"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/>
                <a:ea typeface="+mj-ea"/>
                <a:cs typeface="+mj-cs"/>
              </a:rPr>
              <a:t>железнодорожного транспорта– филиала РГУПС</a:t>
            </a:r>
          </a:p>
        </p:txBody>
      </p:sp>
    </p:spTree>
    <p:extLst>
      <p:ext uri="{BB962C8B-B14F-4D97-AF65-F5344CB8AC3E}">
        <p14:creationId xmlns:p14="http://schemas.microsoft.com/office/powerpoint/2010/main" val="20926014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016" y="4196021"/>
            <a:ext cx="6273328" cy="24751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27662" y="2590652"/>
            <a:ext cx="4895512" cy="38347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612559" y="932204"/>
            <a:ext cx="56550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>
              <a:spcBef>
                <a:spcPts val="1000"/>
              </a:spcBef>
              <a:buClr>
                <a:srgbClr val="FF9933">
                  <a:lumMod val="40000"/>
                  <a:lumOff val="60000"/>
                </a:srgbClr>
              </a:buClr>
              <a:buSzPct val="80000"/>
            </a:pPr>
            <a:r>
              <a:rPr lang="ru-RU" sz="2000" b="1" dirty="0">
                <a:solidFill>
                  <a:prstClr val="black"/>
                </a:solidFill>
                <a:latin typeface="Times New Roman" panose="02020603050405020304"/>
                <a:ea typeface="+mj-ea"/>
                <a:cs typeface="+mj-cs"/>
              </a:rPr>
              <a:t>Знак Почетному железнодорожнику, 1988 г.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750744" y="1526530"/>
            <a:ext cx="535574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j-ea"/>
                <a:cs typeface="+mj-cs"/>
              </a:rPr>
              <a:t>Свидетельство о присвоении звания «Благотворительное имя Тихорецкого района», Тихорецк 2017 г.</a:t>
            </a:r>
            <a:b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j-ea"/>
                <a:cs typeface="+mj-cs"/>
              </a:rPr>
            </a:b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5277A6-7317-D79D-D041-906D77921BBE}"/>
              </a:ext>
            </a:extLst>
          </p:cNvPr>
          <p:cNvSpPr txBox="1"/>
          <p:nvPr/>
        </p:nvSpPr>
        <p:spPr>
          <a:xfrm>
            <a:off x="3440097" y="269612"/>
            <a:ext cx="5074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 Анненко Н.И.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612" y="1281068"/>
            <a:ext cx="3036393" cy="2959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0455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29856" cy="7071064"/>
          </a:xfrm>
        </p:spPr>
      </p:pic>
      <p:sp>
        <p:nvSpPr>
          <p:cNvPr id="3" name="Прямоугольник 2"/>
          <p:cNvSpPr/>
          <p:nvPr/>
        </p:nvSpPr>
        <p:spPr>
          <a:xfrm>
            <a:off x="1078177" y="295996"/>
            <a:ext cx="99735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/>
                <a:ea typeface="+mj-ea"/>
                <a:cs typeface="+mj-cs"/>
              </a:rPr>
              <a:t>Список использованной литературы:</a:t>
            </a:r>
            <a:endParaRPr kumimoji="0" lang="ru-RU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76056" y="1333579"/>
            <a:ext cx="10275623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Архив семьи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Анненко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AutoNum type="arabicPeriod"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Книга «70 лет депо», 2003 г.</a:t>
            </a:r>
          </a:p>
          <a:p>
            <a:pPr marL="342900" indent="-342900">
              <a:buAutoNum type="arabicPeriod" startAt="2"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Землетрясение в Армении: воспоминания очевидца.  URL: https://тихвести.рф/news/zemletrjasenie_v_armenii_vospominanija_ochevidca/2020-12-08-16178</a:t>
            </a:r>
          </a:p>
          <a:p>
            <a:pPr marL="342900" indent="-342900">
              <a:buAutoNum type="arabicPeriod" startAt="3"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Гончаров И. Для Тихорецка сделал сколько смог, больше не успел. URL: https://тихвести.рф/news/dlja_tikhorecka_sdelal_skolko_smog_bolshe_ne_uspel/2015-07-23-6231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Интервью работников депо.</a:t>
            </a:r>
          </a:p>
        </p:txBody>
      </p:sp>
    </p:spTree>
    <p:extLst>
      <p:ext uri="{BB962C8B-B14F-4D97-AF65-F5344CB8AC3E}">
        <p14:creationId xmlns:p14="http://schemas.microsoft.com/office/powerpoint/2010/main" val="39462611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Прямоугольник 2"/>
          <p:cNvSpPr/>
          <p:nvPr/>
        </p:nvSpPr>
        <p:spPr>
          <a:xfrm>
            <a:off x="643719" y="365125"/>
            <a:ext cx="109045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/>
                <a:ea typeface="+mj-ea"/>
                <a:cs typeface="+mj-cs"/>
              </a:rPr>
              <a:t>«ТРУДОВОЙ</a:t>
            </a:r>
            <a:r>
              <a:rPr kumimoji="0" lang="ru-RU" sz="2400" b="1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/>
                <a:ea typeface="+mj-ea"/>
                <a:cs typeface="+mj-cs"/>
              </a:rPr>
              <a:t> ПУТЬ АННЕНКО НИКОЛАЯ ИВАНОВИЧА</a:t>
            </a: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/>
                <a:ea typeface="+mj-ea"/>
                <a:cs typeface="+mj-cs"/>
              </a:rPr>
              <a:t>»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98487" y="1617207"/>
            <a:ext cx="6970061" cy="46063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spcBef>
                <a:spcPts val="1000"/>
              </a:spcBef>
              <a:buClr>
                <a:srgbClr val="FF9933">
                  <a:lumMod val="40000"/>
                  <a:lumOff val="60000"/>
                </a:srgbClr>
              </a:buClr>
              <a:buSzPct val="80000"/>
            </a:pPr>
            <a:r>
              <a:rPr lang="ru-RU" sz="2200" b="1" dirty="0">
                <a:solidFill>
                  <a:srgbClr val="B01513"/>
                </a:solidFill>
                <a:latin typeface="Times New Roman" panose="02020603050405020304"/>
                <a:ea typeface="+mj-ea"/>
                <a:cs typeface="+mj-cs"/>
              </a:rPr>
              <a:t>Цель проекта</a:t>
            </a:r>
            <a:r>
              <a:rPr lang="ru-RU" sz="2200" dirty="0">
                <a:solidFill>
                  <a:srgbClr val="B01513"/>
                </a:solidFill>
                <a:latin typeface="Times New Roman" panose="02020603050405020304"/>
                <a:ea typeface="+mj-ea"/>
                <a:cs typeface="+mj-cs"/>
              </a:rPr>
              <a:t>: </a:t>
            </a:r>
            <a:r>
              <a:rPr lang="ru-RU" sz="2200" dirty="0">
                <a:solidFill>
                  <a:prstClr val="black"/>
                </a:solidFill>
                <a:latin typeface="Times New Roman" panose="02020603050405020304"/>
                <a:ea typeface="+mj-ea"/>
                <a:cs typeface="+mj-cs"/>
              </a:rPr>
              <a:t>познакомить молодёжь с основными этапами трудового пути ветерана труда, орденоносца – Анненко Николая Ивановича.</a:t>
            </a:r>
          </a:p>
          <a:p>
            <a:pPr lvl="0" defTabSz="457200">
              <a:spcBef>
                <a:spcPts val="1000"/>
              </a:spcBef>
              <a:buClr>
                <a:srgbClr val="FF9933">
                  <a:lumMod val="40000"/>
                  <a:lumOff val="60000"/>
                </a:srgbClr>
              </a:buClr>
              <a:buSzPct val="80000"/>
            </a:pPr>
            <a:endParaRPr lang="ru-RU" sz="2000" dirty="0">
              <a:solidFill>
                <a:prstClr val="black"/>
              </a:solidFill>
              <a:effectLst/>
              <a:latin typeface="Times New Roman" panose="02020603050405020304"/>
              <a:ea typeface="+mj-ea"/>
              <a:cs typeface="+mj-cs"/>
            </a:endParaRPr>
          </a:p>
          <a:p>
            <a:pPr lvl="0" defTabSz="457200">
              <a:spcBef>
                <a:spcPts val="1000"/>
              </a:spcBef>
              <a:buClr>
                <a:srgbClr val="FF9933">
                  <a:lumMod val="40000"/>
                  <a:lumOff val="60000"/>
                </a:srgbClr>
              </a:buClr>
              <a:buSzPct val="80000"/>
            </a:pPr>
            <a:r>
              <a:rPr lang="ru-RU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 проекта</a:t>
            </a:r>
            <a:r>
              <a:rPr lang="ru-RU" sz="20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lvl="0" defTabSz="457200">
              <a:spcBef>
                <a:spcPts val="1000"/>
              </a:spcBef>
              <a:buClr>
                <a:srgbClr val="FF9933">
                  <a:lumMod val="40000"/>
                  <a:lumOff val="60000"/>
                </a:srgbClr>
              </a:buClr>
              <a:buSzPct val="80000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изучить архив семьи Анненко; </a:t>
            </a:r>
          </a:p>
          <a:p>
            <a:pPr lvl="0" defTabSz="457200">
              <a:spcBef>
                <a:spcPts val="1000"/>
              </a:spcBef>
              <a:buClr>
                <a:srgbClr val="FF9933">
                  <a:lumMod val="40000"/>
                  <a:lumOff val="60000"/>
                </a:srgbClr>
              </a:buClr>
              <a:buSzPct val="80000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изучить публикации об Анненко Н.И.; </a:t>
            </a:r>
          </a:p>
          <a:p>
            <a:pPr lvl="0" defTabSz="457200">
              <a:spcBef>
                <a:spcPts val="1000"/>
              </a:spcBef>
              <a:buClr>
                <a:srgbClr val="FF9933">
                  <a:lumMod val="40000"/>
                  <a:lumOff val="60000"/>
                </a:srgbClr>
              </a:buClr>
              <a:buSzPct val="80000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опросить ветеранов труда, которые работали в Тихорецком рефрижераторном вагонном депо вместе с Анненко Н.И.; </a:t>
            </a:r>
          </a:p>
          <a:p>
            <a:pPr lvl="0" defTabSz="457200">
              <a:spcBef>
                <a:spcPts val="1000"/>
              </a:spcBef>
              <a:buClr>
                <a:srgbClr val="FF9933">
                  <a:lumMod val="40000"/>
                  <a:lumOff val="60000"/>
                </a:srgbClr>
              </a:buClr>
              <a:buSzPct val="80000"/>
            </a:pP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прививать молодёжи интерес к изучению истории родного города.</a:t>
            </a:r>
          </a:p>
          <a:p>
            <a:pPr marL="342900" lvl="0" indent="-342900" defTabSz="457200">
              <a:spcBef>
                <a:spcPts val="1000"/>
              </a:spcBef>
              <a:buClr>
                <a:srgbClr val="FF9933">
                  <a:lumMod val="40000"/>
                  <a:lumOff val="60000"/>
                </a:srgbClr>
              </a:buClr>
              <a:buSzPct val="80000"/>
              <a:buFont typeface="Wingdings" panose="05000000000000000000" pitchFamily="2" charset="2"/>
              <a:buChar char="§"/>
            </a:pPr>
            <a:endParaRPr lang="ru-RU" sz="900" dirty="0">
              <a:solidFill>
                <a:srgbClr val="FF9933"/>
              </a:solidFill>
              <a:latin typeface="Times New Roman" panose="02020603050405020304"/>
              <a:ea typeface="+mj-ea"/>
              <a:cs typeface="+mj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719" y="1169893"/>
            <a:ext cx="3734321" cy="54681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595070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419878" y="365125"/>
            <a:ext cx="110589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B01513"/>
                </a:solidFill>
                <a:effectLst/>
                <a:uLnTx/>
                <a:uFillTx/>
                <a:latin typeface="Times New Roman" panose="02020603050405020304"/>
                <a:ea typeface="+mj-ea"/>
                <a:cs typeface="+mj-cs"/>
              </a:rPr>
              <a:t>РУКОВОДИТЕЛЬ. ОРГАНИЗАТОР. НАСТАВНИК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4464" y="1584317"/>
            <a:ext cx="7250475" cy="5033097"/>
          </a:xfrm>
          <a:prstGeom prst="rect">
            <a:avLst/>
          </a:prstGeom>
        </p:spPr>
      </p:pic>
      <p:sp>
        <p:nvSpPr>
          <p:cNvPr id="8" name="Выноска со стрелкой влево 7"/>
          <p:cNvSpPr/>
          <p:nvPr/>
        </p:nvSpPr>
        <p:spPr>
          <a:xfrm>
            <a:off x="7036552" y="1376580"/>
            <a:ext cx="4736348" cy="5033097"/>
          </a:xfrm>
          <a:prstGeom prst="leftArrowCallout">
            <a:avLst>
              <a:gd name="adj1" fmla="val 9014"/>
              <a:gd name="adj2" fmla="val 9740"/>
              <a:gd name="adj3" fmla="val 25000"/>
              <a:gd name="adj4" fmla="val 64977"/>
            </a:avLst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57200">
              <a:spcBef>
                <a:spcPts val="1000"/>
              </a:spcBef>
              <a:buClr>
                <a:srgbClr val="FF9933">
                  <a:lumMod val="40000"/>
                  <a:lumOff val="60000"/>
                </a:srgbClr>
              </a:buClr>
              <a:buSzPct val="80000"/>
            </a:pPr>
            <a:r>
              <a:rPr lang="ru-RU" sz="2200" b="1" dirty="0">
                <a:solidFill>
                  <a:prstClr val="black"/>
                </a:solidFill>
                <a:latin typeface="Times New Roman" panose="02020603050405020304"/>
                <a:ea typeface="+mj-ea"/>
                <a:cs typeface="+mj-cs"/>
              </a:rPr>
              <a:t>Этапы трудового пути Анненко Н.И.:</a:t>
            </a:r>
          </a:p>
          <a:p>
            <a:pPr lvl="0" defTabSz="457200">
              <a:spcBef>
                <a:spcPts val="1000"/>
              </a:spcBef>
              <a:buClr>
                <a:srgbClr val="FF9933">
                  <a:lumMod val="40000"/>
                  <a:lumOff val="60000"/>
                </a:srgbClr>
              </a:buClr>
              <a:buSzPct val="80000"/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/>
                <a:ea typeface="+mj-ea"/>
                <a:cs typeface="+mj-cs"/>
              </a:rPr>
              <a:t>- осмотрщик вагонов,</a:t>
            </a:r>
          </a:p>
          <a:p>
            <a:pPr lvl="0" defTabSz="457200">
              <a:spcBef>
                <a:spcPts val="1000"/>
              </a:spcBef>
              <a:buClr>
                <a:srgbClr val="FF9933">
                  <a:lumMod val="40000"/>
                  <a:lumOff val="60000"/>
                </a:srgbClr>
              </a:buClr>
              <a:buSzPct val="80000"/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/>
                <a:ea typeface="+mj-ea"/>
                <a:cs typeface="+mj-cs"/>
              </a:rPr>
              <a:t>-  инструктор,</a:t>
            </a:r>
          </a:p>
          <a:p>
            <a:pPr lvl="0" defTabSz="457200">
              <a:spcBef>
                <a:spcPts val="1000"/>
              </a:spcBef>
              <a:buClr>
                <a:srgbClr val="FF9933">
                  <a:lumMod val="40000"/>
                  <a:lumOff val="60000"/>
                </a:srgbClr>
              </a:buClr>
              <a:buSzPct val="80000"/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/>
                <a:ea typeface="+mj-ea"/>
                <a:cs typeface="+mj-cs"/>
              </a:rPr>
              <a:t>-  мастер,</a:t>
            </a:r>
          </a:p>
          <a:p>
            <a:pPr lvl="0" defTabSz="457200">
              <a:spcBef>
                <a:spcPts val="1000"/>
              </a:spcBef>
              <a:buClr>
                <a:srgbClr val="FF9933">
                  <a:lumMod val="40000"/>
                  <a:lumOff val="60000"/>
                </a:srgbClr>
              </a:buClr>
              <a:buSzPct val="80000"/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/>
                <a:ea typeface="+mj-ea"/>
                <a:cs typeface="+mj-cs"/>
              </a:rPr>
              <a:t>-  заместитель начальника вагонного участка,</a:t>
            </a:r>
          </a:p>
          <a:p>
            <a:pPr lvl="0" defTabSz="457200">
              <a:spcBef>
                <a:spcPts val="1000"/>
              </a:spcBef>
              <a:buClr>
                <a:srgbClr val="FF9933">
                  <a:lumMod val="40000"/>
                  <a:lumOff val="60000"/>
                </a:srgbClr>
              </a:buClr>
              <a:buSzPct val="80000"/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/>
                <a:ea typeface="+mj-ea"/>
                <a:cs typeface="+mj-cs"/>
              </a:rPr>
              <a:t>-  заместитель начальника вагонного депо станции Адлер,</a:t>
            </a:r>
          </a:p>
          <a:p>
            <a:pPr lvl="0" defTabSz="457200">
              <a:spcBef>
                <a:spcPts val="1000"/>
              </a:spcBef>
              <a:buClr>
                <a:srgbClr val="FF9933">
                  <a:lumMod val="40000"/>
                  <a:lumOff val="60000"/>
                </a:srgbClr>
              </a:buClr>
              <a:buSzPct val="80000"/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/>
                <a:ea typeface="+mj-ea"/>
                <a:cs typeface="+mj-cs"/>
              </a:rPr>
              <a:t>- начальник Тихорецкого рефрижераторного вагонного депо.</a:t>
            </a:r>
          </a:p>
        </p:txBody>
      </p:sp>
    </p:spTree>
    <p:extLst>
      <p:ext uri="{BB962C8B-B14F-4D97-AF65-F5344CB8AC3E}">
        <p14:creationId xmlns:p14="http://schemas.microsoft.com/office/powerpoint/2010/main" val="38096862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Прямоугольник 2"/>
          <p:cNvSpPr/>
          <p:nvPr/>
        </p:nvSpPr>
        <p:spPr>
          <a:xfrm>
            <a:off x="550415" y="615428"/>
            <a:ext cx="114521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B01513"/>
                </a:solidFill>
                <a:effectLst/>
                <a:uLnTx/>
                <a:uFillTx/>
                <a:latin typeface="Times New Roman" panose="02020603050405020304"/>
                <a:ea typeface="+mj-ea"/>
                <a:cs typeface="+mj-cs"/>
              </a:rPr>
              <a:t>НЕ</a:t>
            </a:r>
            <a:r>
              <a:rPr kumimoji="0" lang="ru-RU" sz="2400" b="1" i="0" u="none" strike="noStrike" kern="0" cap="none" spc="0" normalizeH="0" noProof="0" dirty="0">
                <a:ln>
                  <a:noFill/>
                </a:ln>
                <a:solidFill>
                  <a:srgbClr val="B01513"/>
                </a:solidFill>
                <a:effectLst/>
                <a:uLnTx/>
                <a:uFillTx/>
                <a:latin typeface="Times New Roman" panose="02020603050405020304"/>
                <a:ea typeface="+mj-ea"/>
                <a:cs typeface="+mj-cs"/>
              </a:rPr>
              <a:t> ТОЛЬКО ЖЕЛЕЗНОДОРОЖНИК, НО И СТРОИТЕЛЬ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68334" y="1717142"/>
            <a:ext cx="5195720" cy="383104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4813" y="2882836"/>
            <a:ext cx="5621888" cy="385633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9" name="Выгнутая влево стрелка 8"/>
          <p:cNvSpPr/>
          <p:nvPr/>
        </p:nvSpPr>
        <p:spPr>
          <a:xfrm>
            <a:off x="5529143" y="4962248"/>
            <a:ext cx="950597" cy="1412001"/>
          </a:xfrm>
          <a:prstGeom prst="curvedRightArrow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Выгнутая влево стрелка 9"/>
          <p:cNvSpPr/>
          <p:nvPr/>
        </p:nvSpPr>
        <p:spPr>
          <a:xfrm>
            <a:off x="5687102" y="4973082"/>
            <a:ext cx="731520" cy="1216152"/>
          </a:xfrm>
          <a:prstGeom prst="curved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Выгнутая вправо стрелка 11"/>
          <p:cNvSpPr/>
          <p:nvPr/>
        </p:nvSpPr>
        <p:spPr>
          <a:xfrm flipV="1">
            <a:off x="5679449" y="2060036"/>
            <a:ext cx="688885" cy="1457604"/>
          </a:xfrm>
          <a:prstGeom prst="curvedLef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-11215" y="1900615"/>
            <a:ext cx="5834674" cy="9592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57200">
              <a:spcBef>
                <a:spcPts val="1000"/>
              </a:spcBef>
              <a:buClr>
                <a:srgbClr val="FF9933">
                  <a:lumMod val="40000"/>
                  <a:lumOff val="60000"/>
                </a:srgbClr>
              </a:buClr>
              <a:buSzPct val="80000"/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/>
                <a:ea typeface="+mj-ea"/>
                <a:cs typeface="+mj-cs"/>
              </a:rPr>
              <a:t>Открытие новых площадей производства </a:t>
            </a:r>
          </a:p>
          <a:p>
            <a:pPr lvl="0" algn="ctr" defTabSz="457200">
              <a:spcBef>
                <a:spcPts val="1000"/>
              </a:spcBef>
              <a:buClr>
                <a:srgbClr val="FF9933">
                  <a:lumMod val="40000"/>
                  <a:lumOff val="60000"/>
                </a:srgbClr>
              </a:buClr>
              <a:buSzPct val="80000"/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/>
                <a:ea typeface="+mj-ea"/>
                <a:cs typeface="+mj-cs"/>
              </a:rPr>
              <a:t>рефрижераторного депо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479740" y="5729041"/>
            <a:ext cx="5587447" cy="1328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>
              <a:spcBef>
                <a:spcPts val="1000"/>
              </a:spcBef>
              <a:buClr>
                <a:srgbClr val="FF9933">
                  <a:lumMod val="40000"/>
                  <a:lumOff val="60000"/>
                </a:srgbClr>
              </a:buClr>
              <a:buSzPct val="80000"/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/>
                <a:ea typeface="+mj-ea"/>
                <a:cs typeface="+mj-cs"/>
              </a:rPr>
              <a:t>Строительство первого дома для работников рефрижераторного депо</a:t>
            </a:r>
          </a:p>
          <a:p>
            <a:pPr lvl="0" defTabSz="457200">
              <a:spcBef>
                <a:spcPts val="1000"/>
              </a:spcBef>
              <a:buClr>
                <a:srgbClr val="FF9933">
                  <a:lumMod val="40000"/>
                  <a:lumOff val="60000"/>
                </a:srgbClr>
              </a:buClr>
              <a:buSzPct val="80000"/>
            </a:pPr>
            <a:endParaRPr lang="ru-RU" sz="2400" dirty="0">
              <a:solidFill>
                <a:prstClr val="black"/>
              </a:solidFill>
              <a:latin typeface="Times New Roman" panose="020206030504050203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47985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4988" y="365125"/>
            <a:ext cx="5261459" cy="41987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72542" y="2801139"/>
            <a:ext cx="6530087" cy="3914945"/>
          </a:xfrm>
          <a:prstGeom prst="rect">
            <a:avLst/>
          </a:prstGeom>
        </p:spPr>
      </p:pic>
      <p:sp>
        <p:nvSpPr>
          <p:cNvPr id="6" name="Выгнутая вправо стрелка 5"/>
          <p:cNvSpPr/>
          <p:nvPr/>
        </p:nvSpPr>
        <p:spPr>
          <a:xfrm>
            <a:off x="4898571" y="3344507"/>
            <a:ext cx="541175" cy="1414105"/>
          </a:xfrm>
          <a:prstGeom prst="curvedLeftArrow">
            <a:avLst>
              <a:gd name="adj1" fmla="val 28504"/>
              <a:gd name="adj2" fmla="val 50000"/>
              <a:gd name="adj3" fmla="val 2500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Выгнутая вправо стрелка 6"/>
          <p:cNvSpPr/>
          <p:nvPr/>
        </p:nvSpPr>
        <p:spPr>
          <a:xfrm flipV="1">
            <a:off x="11625942" y="1474236"/>
            <a:ext cx="485193" cy="1996752"/>
          </a:xfrm>
          <a:prstGeom prst="curvedLeftArrow">
            <a:avLst>
              <a:gd name="adj1" fmla="val 22415"/>
              <a:gd name="adj2" fmla="val 67955"/>
              <a:gd name="adj3" fmla="val 2500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439746" y="1589103"/>
            <a:ext cx="610533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j-ea"/>
                <a:cs typeface="+mj-cs"/>
              </a:rPr>
              <a:t> </a:t>
            </a:r>
            <a:r>
              <a:rPr lang="ru-RU" sz="2000" b="1" i="1" kern="0" dirty="0">
                <a:solidFill>
                  <a:prstClr val="black"/>
                </a:solidFill>
                <a:latin typeface="Times New Roman" panose="02020603050405020304"/>
                <a:ea typeface="+mj-ea"/>
                <a:cs typeface="+mj-cs"/>
              </a:rPr>
              <a:t>На территории рефрижераторного вагонного депо </a:t>
            </a:r>
            <a:r>
              <a:rPr kumimoji="0" lang="ru-RU" sz="20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j-ea"/>
                <a:cs typeface="+mj-cs"/>
              </a:rPr>
              <a:t>в сентябре 1985 года торжественно открыт памятник, посвящённый работникам депо, участникам Великой Отечественной войны. </a:t>
            </a:r>
            <a:endParaRPr kumimoji="0" lang="ru-RU" sz="1800" b="1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01336" y="4385199"/>
            <a:ext cx="41281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j-ea"/>
                <a:cs typeface="+mj-cs"/>
              </a:rPr>
              <a:t>Открытие детского сада «Родничок». Николай Иванович с детьми горожан.</a:t>
            </a:r>
            <a:endParaRPr kumimoji="0" lang="ru-RU" sz="2000" b="1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E5AD27-CE26-8870-CB8F-521B09686FF4}"/>
              </a:ext>
            </a:extLst>
          </p:cNvPr>
          <p:cNvSpPr txBox="1"/>
          <p:nvPr/>
        </p:nvSpPr>
        <p:spPr>
          <a:xfrm>
            <a:off x="4900123" y="540541"/>
            <a:ext cx="68157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B01513"/>
                </a:solidFill>
                <a:effectLst/>
                <a:uLnTx/>
                <a:uFillTx/>
                <a:latin typeface="Times New Roman" panose="02020603050405020304"/>
                <a:ea typeface="+mj-ea"/>
                <a:cs typeface="+mj-cs"/>
              </a:rPr>
              <a:t>НЕ</a:t>
            </a:r>
            <a:r>
              <a:rPr kumimoji="0" lang="ru-RU" sz="2000" b="1" i="0" u="none" strike="noStrike" kern="0" cap="none" spc="0" normalizeH="0" noProof="0" dirty="0">
                <a:ln>
                  <a:noFill/>
                </a:ln>
                <a:solidFill>
                  <a:srgbClr val="B01513"/>
                </a:solidFill>
                <a:effectLst/>
                <a:uLnTx/>
                <a:uFillTx/>
                <a:latin typeface="Times New Roman" panose="02020603050405020304"/>
                <a:ea typeface="+mj-ea"/>
                <a:cs typeface="+mj-cs"/>
              </a:rPr>
              <a:t> ТОЛЬКО ЖЕЛЕЗНОДОРОЖНИК</a:t>
            </a:r>
          </a:p>
        </p:txBody>
      </p:sp>
    </p:spTree>
    <p:extLst>
      <p:ext uri="{BB962C8B-B14F-4D97-AF65-F5344CB8AC3E}">
        <p14:creationId xmlns:p14="http://schemas.microsoft.com/office/powerpoint/2010/main" val="23447336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25038" y="2446079"/>
            <a:ext cx="6591103" cy="470659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343475" y="530542"/>
            <a:ext cx="4770737" cy="2912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5608937" y="446432"/>
            <a:ext cx="64394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>
              <a:spcBef>
                <a:spcPts val="1000"/>
              </a:spcBef>
              <a:buClr>
                <a:srgbClr val="FF9933">
                  <a:lumMod val="40000"/>
                  <a:lumOff val="60000"/>
                </a:srgbClr>
              </a:buClr>
              <a:buSzPct val="80000"/>
            </a:pPr>
            <a:r>
              <a:rPr lang="ru-RU" sz="2400" b="1" i="1" dirty="0">
                <a:solidFill>
                  <a:prstClr val="black"/>
                </a:solidFill>
                <a:latin typeface="Times New Roman" panose="02020603050405020304"/>
                <a:ea typeface="+mj-ea"/>
                <a:cs typeface="+mj-cs"/>
              </a:rPr>
              <a:t>Н.И. Анненко закладывает первый кирпич фундамента музея Космоса. Ныне мемориальный зал имени Д.И. Козлова </a:t>
            </a:r>
          </a:p>
        </p:txBody>
      </p:sp>
      <p:sp>
        <p:nvSpPr>
          <p:cNvPr id="14" name="Стрелка вниз 13"/>
          <p:cNvSpPr/>
          <p:nvPr/>
        </p:nvSpPr>
        <p:spPr>
          <a:xfrm flipV="1">
            <a:off x="8410510" y="1644375"/>
            <a:ext cx="485192" cy="941740"/>
          </a:xfrm>
          <a:prstGeom prst="downArrow">
            <a:avLst>
              <a:gd name="adj1" fmla="val 34616"/>
              <a:gd name="adj2" fmla="val 46721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низ 14"/>
          <p:cNvSpPr/>
          <p:nvPr/>
        </p:nvSpPr>
        <p:spPr>
          <a:xfrm>
            <a:off x="2496236" y="3608413"/>
            <a:ext cx="410547" cy="989045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80638" y="4762875"/>
            <a:ext cx="519269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>
              <a:spcBef>
                <a:spcPts val="1000"/>
              </a:spcBef>
              <a:buClr>
                <a:srgbClr val="FF9933">
                  <a:lumMod val="40000"/>
                  <a:lumOff val="60000"/>
                </a:srgbClr>
              </a:buClr>
              <a:buSzPct val="80000"/>
            </a:pPr>
            <a:r>
              <a:rPr lang="ru-RU" sz="2200" b="1" i="1" dirty="0">
                <a:solidFill>
                  <a:prstClr val="black"/>
                </a:solidFill>
                <a:latin typeface="Times New Roman" panose="02020603050405020304"/>
                <a:ea typeface="+mj-ea"/>
                <a:cs typeface="+mj-cs"/>
              </a:rPr>
              <a:t>Пристройка к клубу имени Меньшикова. Ныне мемориальный зал имени Д.И. Козлова </a:t>
            </a:r>
          </a:p>
        </p:txBody>
      </p:sp>
    </p:spTree>
    <p:extLst>
      <p:ext uri="{BB962C8B-B14F-4D97-AF65-F5344CB8AC3E}">
        <p14:creationId xmlns:p14="http://schemas.microsoft.com/office/powerpoint/2010/main" val="22787834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29856" cy="7071064"/>
          </a:xfrm>
        </p:spPr>
      </p:pic>
      <p:sp>
        <p:nvSpPr>
          <p:cNvPr id="3" name="Прямоугольник 2"/>
          <p:cNvSpPr/>
          <p:nvPr/>
        </p:nvSpPr>
        <p:spPr>
          <a:xfrm>
            <a:off x="1109709" y="1052972"/>
            <a:ext cx="99735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318" y="2202484"/>
            <a:ext cx="7727780" cy="4327557"/>
          </a:xfrm>
          <a:prstGeom prst="rect">
            <a:avLst/>
          </a:prstGeom>
        </p:spPr>
      </p:pic>
      <p:sp>
        <p:nvSpPr>
          <p:cNvPr id="7" name="Выноска со стрелкой вниз 6"/>
          <p:cNvSpPr/>
          <p:nvPr/>
        </p:nvSpPr>
        <p:spPr>
          <a:xfrm>
            <a:off x="1109709" y="625151"/>
            <a:ext cx="9387230" cy="1430662"/>
          </a:xfrm>
          <a:prstGeom prst="downArrowCallout">
            <a:avLst>
              <a:gd name="adj1" fmla="val 14565"/>
              <a:gd name="adj2" fmla="val 19782"/>
              <a:gd name="adj3" fmla="val 25000"/>
              <a:gd name="adj4" fmla="val 6497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866318" y="755707"/>
            <a:ext cx="86330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Землетрясение в Спитаке, Армения, 1988 год.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3916709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Прямоугольник 2"/>
          <p:cNvSpPr/>
          <p:nvPr/>
        </p:nvSpPr>
        <p:spPr>
          <a:xfrm>
            <a:off x="391886" y="365125"/>
            <a:ext cx="114082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B01513"/>
                </a:solidFill>
                <a:effectLst/>
                <a:uLnTx/>
                <a:uFillTx/>
                <a:latin typeface="Times New Roman" panose="02020603050405020304"/>
                <a:ea typeface="+mj-ea"/>
                <a:cs typeface="+mj-cs"/>
              </a:rPr>
              <a:t>ДОСТОЙНЫЕ</a:t>
            </a:r>
            <a:r>
              <a:rPr kumimoji="0" lang="ru-RU" sz="2800" b="1" i="0" u="none" strike="noStrike" kern="0" cap="none" spc="0" normalizeH="0" noProof="0" dirty="0">
                <a:ln>
                  <a:noFill/>
                </a:ln>
                <a:solidFill>
                  <a:srgbClr val="B01513"/>
                </a:solidFill>
                <a:effectLst/>
                <a:uLnTx/>
                <a:uFillTx/>
                <a:latin typeface="Times New Roman" panose="02020603050405020304"/>
                <a:ea typeface="+mj-ea"/>
                <a:cs typeface="+mj-cs"/>
              </a:rPr>
              <a:t> НАГРАДЫ </a:t>
            </a:r>
            <a:endParaRPr kumimoji="0" lang="ru-RU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1886" y="712681"/>
            <a:ext cx="5113175" cy="33099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0213" y="3583908"/>
            <a:ext cx="4412203" cy="3422172"/>
          </a:xfrm>
          <a:prstGeom prst="rect">
            <a:avLst/>
          </a:prstGeom>
        </p:spPr>
      </p:pic>
      <p:sp>
        <p:nvSpPr>
          <p:cNvPr id="7" name="Выноска со стрелкой влево 6"/>
          <p:cNvSpPr/>
          <p:nvPr/>
        </p:nvSpPr>
        <p:spPr>
          <a:xfrm>
            <a:off x="5263944" y="1539551"/>
            <a:ext cx="6536170" cy="4605768"/>
          </a:xfrm>
          <a:prstGeom prst="leftArrowCallout">
            <a:avLst>
              <a:gd name="adj1" fmla="val 11288"/>
              <a:gd name="adj2" fmla="val 25000"/>
              <a:gd name="adj3" fmla="val 25709"/>
              <a:gd name="adj4" fmla="val 6497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7510509" y="1452945"/>
            <a:ext cx="431044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>
                <a:solidFill>
                  <a:prstClr val="black"/>
                </a:solidFill>
                <a:latin typeface="Times New Roman" panose="02020603050405020304"/>
              </a:rPr>
              <a:t>За годы работы </a:t>
            </a:r>
            <a:r>
              <a:rPr lang="ru-RU" sz="2000" b="1" dirty="0" err="1">
                <a:solidFill>
                  <a:prstClr val="black"/>
                </a:solidFill>
                <a:latin typeface="Times New Roman" panose="02020603050405020304"/>
              </a:rPr>
              <a:t>Н.И.Анненко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/>
              </a:rPr>
              <a:t> в качестве руководителя депо коллективу присуждалось </a:t>
            </a:r>
          </a:p>
          <a:p>
            <a:pPr lvl="0"/>
            <a:r>
              <a:rPr lang="ru-RU" sz="2000" dirty="0">
                <a:solidFill>
                  <a:prstClr val="black"/>
                </a:solidFill>
                <a:latin typeface="Times New Roman" panose="02020603050405020304"/>
              </a:rPr>
              <a:t>Красное знамя МПС и ЦК профсоюза работников железнодорожного транспорта - 11 раз,</a:t>
            </a:r>
          </a:p>
          <a:p>
            <a:pPr lvl="0"/>
            <a:r>
              <a:rPr lang="ru-RU" sz="2000" dirty="0">
                <a:solidFill>
                  <a:prstClr val="black"/>
                </a:solidFill>
                <a:latin typeface="Times New Roman" panose="02020603050405020304"/>
              </a:rPr>
              <a:t> Крайкома КПСС и Крайсовпрофа - 4 раза, </a:t>
            </a:r>
          </a:p>
          <a:p>
            <a:pPr lvl="0"/>
            <a:r>
              <a:rPr lang="ru-RU" sz="2000" dirty="0">
                <a:solidFill>
                  <a:prstClr val="black"/>
                </a:solidFill>
                <a:latin typeface="Times New Roman" panose="02020603050405020304"/>
              </a:rPr>
              <a:t>ГК КПСС и горисполкома - 18 раз, </a:t>
            </a:r>
          </a:p>
          <a:p>
            <a:pPr lvl="0"/>
            <a:r>
              <a:rPr lang="ru-RU" sz="2000" dirty="0">
                <a:solidFill>
                  <a:prstClr val="black"/>
                </a:solidFill>
                <a:latin typeface="Times New Roman" panose="02020603050405020304"/>
              </a:rPr>
              <a:t>управления Северо-Кавказской железной дороги и </a:t>
            </a:r>
            <a:r>
              <a:rPr lang="ru-RU" sz="2000" dirty="0" err="1">
                <a:solidFill>
                  <a:prstClr val="black"/>
                </a:solidFill>
                <a:latin typeface="Times New Roman" panose="02020603050405020304"/>
              </a:rPr>
              <a:t>дорпрофсожа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/>
              </a:rPr>
              <a:t> - 5 раз. </a:t>
            </a:r>
          </a:p>
          <a:p>
            <a:pPr lvl="0"/>
            <a:r>
              <a:rPr lang="ru-RU" sz="2000" dirty="0">
                <a:solidFill>
                  <a:prstClr val="black"/>
                </a:solidFill>
                <a:latin typeface="Times New Roman" panose="02020603050405020304"/>
              </a:rPr>
              <a:t>В августе 1981 года депо было присвоено звание </a:t>
            </a:r>
            <a:r>
              <a:rPr lang="ru-RU" sz="2000" b="1" i="1" dirty="0">
                <a:solidFill>
                  <a:prstClr val="black"/>
                </a:solidFill>
                <a:latin typeface="Times New Roman" panose="02020603050405020304"/>
              </a:rPr>
              <a:t>«Предприятие высокой культуры производства»</a:t>
            </a:r>
          </a:p>
        </p:txBody>
      </p:sp>
    </p:spTree>
    <p:extLst>
      <p:ext uri="{BB962C8B-B14F-4D97-AF65-F5344CB8AC3E}">
        <p14:creationId xmlns:p14="http://schemas.microsoft.com/office/powerpoint/2010/main" val="36881123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25" y="7286"/>
            <a:ext cx="12192000" cy="6858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092" y="1155557"/>
            <a:ext cx="4133446" cy="31458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33598" y="3277005"/>
            <a:ext cx="4127350" cy="30116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75628" y="1054791"/>
            <a:ext cx="4249280" cy="32738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5627" y="4106541"/>
            <a:ext cx="1688997" cy="241607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40155" y="1112864"/>
            <a:ext cx="1314236" cy="23689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65906" y="4095704"/>
            <a:ext cx="1584757" cy="261078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09309" y="633376"/>
            <a:ext cx="4029397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j-ea"/>
                <a:cs typeface="+mj-cs"/>
              </a:rPr>
              <a:t>Орден Трудового Красного Знамени, 1981 г.</a:t>
            </a:r>
            <a:b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j-ea"/>
                <a:cs typeface="+mj-cs"/>
              </a:rPr>
            </a:b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114190" y="585925"/>
            <a:ext cx="371356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>
              <a:spcBef>
                <a:spcPts val="1000"/>
              </a:spcBef>
              <a:buClr>
                <a:srgbClr val="FF9933">
                  <a:lumMod val="40000"/>
                  <a:lumOff val="60000"/>
                </a:srgbClr>
              </a:buClr>
              <a:buSzPct val="80000"/>
            </a:pPr>
            <a:r>
              <a:rPr lang="ru-RU" sz="2000" b="1" dirty="0">
                <a:solidFill>
                  <a:prstClr val="black"/>
                </a:solidFill>
                <a:latin typeface="Times New Roman" panose="02020603050405020304"/>
                <a:ea typeface="+mj-ea"/>
                <a:cs typeface="+mj-cs"/>
              </a:rPr>
              <a:t>Орден «Знак Почета», 1971 г.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353229" y="6088635"/>
            <a:ext cx="29356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>
              <a:spcBef>
                <a:spcPts val="1000"/>
              </a:spcBef>
              <a:buClr>
                <a:srgbClr val="FF9933">
                  <a:lumMod val="40000"/>
                  <a:lumOff val="60000"/>
                </a:srgbClr>
              </a:buClr>
              <a:buSzPct val="80000"/>
            </a:pPr>
            <a:r>
              <a:rPr lang="ru-RU" sz="2000" b="1" dirty="0">
                <a:solidFill>
                  <a:prstClr val="black"/>
                </a:solidFill>
                <a:latin typeface="Times New Roman" panose="02020603050405020304"/>
                <a:ea typeface="+mj-ea"/>
                <a:cs typeface="+mj-cs"/>
              </a:rPr>
              <a:t>Орден Ленина, 1991г.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37B2E7-BB38-E411-72E0-ADEB967BE2D4}"/>
              </a:ext>
            </a:extLst>
          </p:cNvPr>
          <p:cNvSpPr txBox="1"/>
          <p:nvPr/>
        </p:nvSpPr>
        <p:spPr>
          <a:xfrm>
            <a:off x="3864909" y="281867"/>
            <a:ext cx="42492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Государственные награды Анненко Н.И.</a:t>
            </a:r>
          </a:p>
        </p:txBody>
      </p:sp>
    </p:spTree>
    <p:extLst>
      <p:ext uri="{BB962C8B-B14F-4D97-AF65-F5344CB8AC3E}">
        <p14:creationId xmlns:p14="http://schemas.microsoft.com/office/powerpoint/2010/main" val="396078655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</TotalTime>
  <Words>508</Words>
  <Application>Microsoft Office PowerPoint</Application>
  <PresentationFormat>Широкоэкранный</PresentationFormat>
  <Paragraphs>64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1</cp:lastModifiedBy>
  <cp:revision>32</cp:revision>
  <dcterms:created xsi:type="dcterms:W3CDTF">2023-09-28T14:22:53Z</dcterms:created>
  <dcterms:modified xsi:type="dcterms:W3CDTF">2023-11-28T18:00:11Z</dcterms:modified>
</cp:coreProperties>
</file>