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6" r:id="rId3"/>
    <p:sldId id="257" r:id="rId4"/>
    <p:sldId id="286" r:id="rId5"/>
    <p:sldId id="319" r:id="rId6"/>
    <p:sldId id="259" r:id="rId7"/>
    <p:sldId id="321" r:id="rId8"/>
    <p:sldId id="322" r:id="rId9"/>
    <p:sldId id="318" r:id="rId10"/>
    <p:sldId id="317" r:id="rId11"/>
    <p:sldId id="263" r:id="rId12"/>
    <p:sldId id="265" r:id="rId13"/>
    <p:sldId id="323" r:id="rId14"/>
    <p:sldId id="32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2701"/>
    <a:srgbClr val="B92900"/>
    <a:srgbClr val="BC2900"/>
    <a:srgbClr val="E1542A"/>
    <a:srgbClr val="FB6E2D"/>
    <a:srgbClr val="A11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8699" autoAdjust="0"/>
  </p:normalViewPr>
  <p:slideViewPr>
    <p:cSldViewPr snapToGrid="0">
      <p:cViewPr varScale="1">
        <p:scale>
          <a:sx n="132" d="100"/>
          <a:sy n="132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EF8EB-E80B-453F-85B6-33420560CA0B}" type="datetimeFigureOut">
              <a:rPr lang="ru-RU" smtClean="0"/>
              <a:pPr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A298E-7078-48A5-8238-B7AC4AC30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31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A298E-7078-48A5-8238-B7AC4AC30C0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65163"/>
            <a:ext cx="7835900" cy="2387600"/>
          </a:xfrm>
        </p:spPr>
        <p:txBody>
          <a:bodyPr anchor="b">
            <a:noAutofit/>
          </a:bodyPr>
          <a:lstStyle>
            <a:lvl1pPr algn="ctr">
              <a:defRPr sz="8800" b="1" cap="none" spc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C2900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0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1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F999E-0F3A-4F45-B0DE-12FBBBCDAF44}" type="datetimeFigureOut">
              <a:rPr lang="ru-RU"/>
              <a:pPr>
                <a:defRPr/>
              </a:pPr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FC792-6E1A-412A-8F5D-A160440D7E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87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7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6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3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9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4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3FC4-0F5C-4B4C-B1B0-854966DCF25E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AF5A7-9CF7-4D24-9D85-F94B85CA1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13462">
            <a:solidFill>
              <a:schemeClr val="bg1"/>
            </a:solidFill>
            <a:prstDash val="solid"/>
          </a:ln>
          <a:solidFill>
            <a:srgbClr val="C02701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15" y="1998417"/>
            <a:ext cx="8246853" cy="23876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«</a:t>
            </a:r>
            <a:r>
              <a:rPr lang="ru-RU" sz="2800" dirty="0" smtClean="0">
                <a:solidFill>
                  <a:schemeClr val="tx1"/>
                </a:solidFill>
              </a:rPr>
              <a:t>История в камне. Памятник героям Гражданской войны в станице Архангельской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»</a:t>
            </a:r>
            <a:endParaRPr 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815" y="382114"/>
            <a:ext cx="851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Районная практическая краеведческая конференция памяти тихорецкого краеведа </a:t>
            </a:r>
            <a:r>
              <a:rPr lang="ru-RU" sz="2400" b="1" smtClean="0"/>
              <a:t>Е.М.Сидорова</a:t>
            </a:r>
            <a:endParaRPr lang="ru-RU" sz="2400" b="1" dirty="0" smtClean="0">
              <a:solidFill>
                <a:srgbClr val="99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9" y="5229492"/>
            <a:ext cx="6525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u="sng" dirty="0" smtClean="0"/>
              <a:t>Работу подготовила:</a:t>
            </a:r>
            <a:endParaRPr lang="ru-RU" b="1" dirty="0" smtClean="0"/>
          </a:p>
          <a:p>
            <a:pPr algn="r"/>
            <a:r>
              <a:rPr lang="ru-RU" b="1" dirty="0" err="1" smtClean="0"/>
              <a:t>Салина</a:t>
            </a:r>
            <a:r>
              <a:rPr lang="ru-RU" b="1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иолетта, 13 лет,</a:t>
            </a:r>
          </a:p>
          <a:p>
            <a:pPr algn="r"/>
            <a:r>
              <a:rPr lang="ru-RU" b="1" dirty="0" smtClean="0"/>
              <a:t> учащаяся 7Г класса МБОУ СОШ № 33</a:t>
            </a:r>
          </a:p>
          <a:p>
            <a:pPr algn="r"/>
            <a:r>
              <a:rPr lang="ru-RU" b="1" dirty="0" smtClean="0"/>
              <a:t>ст.Архангельской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19075"/>
            <a:ext cx="7748587" cy="33242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рядком лежат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развесть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межой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Поглядеть: солдат: где свой?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чужой?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Белым был - красным стал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 обагрила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Красным был - белым стал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победила.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гражданская война в России (Рыльска)\Red_terror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3790950"/>
            <a:ext cx="66198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6430" y="1303725"/>
            <a:ext cx="3752491" cy="51660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 ям, вырытых на кладбище были извлечены и опознаны более сорока трупов расстрелянных или замученных жителей станицы. Все они  были с почестями захоронены в братской могиле  в самом центре кладбища.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Памятники героям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8175" y="1200150"/>
            <a:ext cx="4505324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070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0717" y="1338813"/>
            <a:ext cx="3752491" cy="5166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В 1967 году на братской могиле был установлен  Памятник погибшим борцам за установление Советской власти в 1918-1920 годах.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/>
              </a:rPr>
              <a:t>Памятники героям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011" y="1396538"/>
            <a:ext cx="3823854" cy="503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37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Памятники героям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В 1987 году в честь празднования семидесятилетия Великого Октября старый памятник был демонтирован и возведена целая скульптурная композиция. На памятной плите высечены фамилии наших  40 станичников павших в годы Гражданской войны, а на мемориальной стеле высечены слова «Вам, героям со славой погибшим, этот памятник наш и наша любовь на века!».</a:t>
            </a:r>
            <a:endParaRPr lang="ru-RU" b="1" dirty="0"/>
          </a:p>
        </p:txBody>
      </p:sp>
      <p:pic>
        <p:nvPicPr>
          <p:cNvPr id="28674" name="Picture 2" descr="C:\Users\Ольга\Desktop\5eef6f56-ae2c-4165-abe2-2b216b35d82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804086"/>
            <a:ext cx="3886200" cy="3786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/>
              </a:rPr>
              <a:t>Обелиски Памяти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Arial Black" pitchFamily="34" charset="0"/>
              </a:rPr>
              <a:t>Есть в каждом городе, селе </a:t>
            </a:r>
          </a:p>
          <a:p>
            <a:r>
              <a:rPr lang="ru-RU" b="1" dirty="0" smtClean="0">
                <a:latin typeface="Arial Black" pitchFamily="34" charset="0"/>
              </a:rPr>
              <a:t>поклонный обелиск.</a:t>
            </a:r>
          </a:p>
          <a:p>
            <a:r>
              <a:rPr lang="ru-RU" b="1" dirty="0" smtClean="0">
                <a:latin typeface="Arial Black" pitchFamily="34" charset="0"/>
              </a:rPr>
              <a:t>К нему приник березы скорбный лик,</a:t>
            </a:r>
          </a:p>
          <a:p>
            <a:r>
              <a:rPr lang="ru-RU" b="1" dirty="0" smtClean="0">
                <a:latin typeface="Arial Black" pitchFamily="34" charset="0"/>
              </a:rPr>
              <a:t>И в самом сердце мраморной звезды </a:t>
            </a:r>
          </a:p>
          <a:p>
            <a:r>
              <a:rPr lang="ru-RU" b="1" dirty="0" smtClean="0">
                <a:latin typeface="Arial Black" pitchFamily="34" charset="0"/>
              </a:rPr>
              <a:t>Пылает боль безмерной той беды:</a:t>
            </a:r>
          </a:p>
          <a:p>
            <a:r>
              <a:rPr lang="ru-RU" b="1" dirty="0" smtClean="0">
                <a:latin typeface="Arial Black" pitchFamily="34" charset="0"/>
              </a:rPr>
              <a:t>Горит, горит, ей не сгореть вовек.</a:t>
            </a:r>
          </a:p>
          <a:p>
            <a:r>
              <a:rPr lang="ru-RU" b="1" dirty="0" smtClean="0">
                <a:latin typeface="Arial Black" pitchFamily="34" charset="0"/>
              </a:rPr>
              <a:t>Пока живет на свете человек!       </a:t>
            </a:r>
          </a:p>
          <a:p>
            <a:endParaRPr lang="ru-RU" dirty="0"/>
          </a:p>
        </p:txBody>
      </p:sp>
      <p:pic>
        <p:nvPicPr>
          <p:cNvPr id="9" name="Содержимое 8" descr="C:\Users\Ольга\Desktop\cba3fdd3-a75c-48ed-bf12-d96f7b5fdfec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1556952"/>
            <a:ext cx="3886200" cy="43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Актуальность исследования:</a:t>
            </a:r>
            <a:r>
              <a:rPr lang="ru-RU" dirty="0" smtClean="0"/>
              <a:t> обоснование значимости знания истории малой Родины, на примере истории памятников погибшим героям Гражданской войны.</a:t>
            </a:r>
          </a:p>
          <a:p>
            <a:r>
              <a:rPr lang="ru-RU" b="1" dirty="0" smtClean="0"/>
              <a:t>Объект исследования:</a:t>
            </a:r>
            <a:r>
              <a:rPr lang="ru-RU" dirty="0" smtClean="0"/>
              <a:t> материалы, свидетельствующие о строительстве  памятника, воспоминания, жителей станицы Архангельской, материалы станичного краеведческого музея.</a:t>
            </a:r>
          </a:p>
          <a:p>
            <a:r>
              <a:rPr lang="ru-RU" b="1" dirty="0" smtClean="0"/>
              <a:t>        Гипотеза:</a:t>
            </a:r>
            <a:r>
              <a:rPr lang="ru-RU" dirty="0" smtClean="0"/>
              <a:t> </a:t>
            </a:r>
            <a:r>
              <a:rPr lang="ru-RU" b="1" dirty="0" smtClean="0"/>
              <a:t>есл</a:t>
            </a:r>
            <a:r>
              <a:rPr lang="ru-RU" dirty="0" smtClean="0"/>
              <a:t>и ребята узнают из моего исследования об истории памятника героям Гражданской войны, то они заинтересуются событиями 20-х годов прошлого столетия.</a:t>
            </a:r>
          </a:p>
          <a:p>
            <a:r>
              <a:rPr lang="ru-RU" b="1" dirty="0" smtClean="0"/>
              <a:t>         Полученные данные:</a:t>
            </a:r>
            <a:r>
              <a:rPr lang="ru-RU" dirty="0" smtClean="0"/>
              <a:t> могут оказать большое влияние на формирование у подрастающего поколения потребности в изучении и сохранении исторического наследия родного края.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661059"/>
            <a:ext cx="8535707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ГРАЖДАНСКАЯ ВОЙНА, ЧТО  ЭТО ТАКОЕ?</a:t>
            </a:r>
          </a:p>
          <a:p>
            <a:pPr marL="0" indent="0">
              <a:buNone/>
            </a:pPr>
            <a:r>
              <a:rPr lang="ru-RU" b="1" dirty="0" smtClean="0"/>
              <a:t>Гражданская война – период в истории России, </a:t>
            </a:r>
          </a:p>
          <a:p>
            <a:pPr marL="0" indent="0">
              <a:buNone/>
            </a:pPr>
            <a:r>
              <a:rPr lang="ru-RU" b="1" dirty="0" smtClean="0"/>
              <a:t>связанный с политическими и социальными</a:t>
            </a:r>
          </a:p>
          <a:p>
            <a:pPr marL="0" indent="0">
              <a:buNone/>
            </a:pPr>
            <a:r>
              <a:rPr lang="ru-RU" b="1" dirty="0" smtClean="0"/>
              <a:t>противоречиями, возникшими после свержения</a:t>
            </a:r>
          </a:p>
          <a:p>
            <a:pPr marL="0" indent="0">
              <a:buNone/>
            </a:pPr>
            <a:r>
              <a:rPr lang="ru-RU" b="1" dirty="0" smtClean="0"/>
              <a:t>царской власти в результате Октябрьской</a:t>
            </a:r>
          </a:p>
          <a:p>
            <a:pPr marL="0" indent="0">
              <a:buNone/>
            </a:pPr>
            <a:r>
              <a:rPr lang="ru-RU" b="1" dirty="0" smtClean="0"/>
              <a:t>революции 1917 г.</a:t>
            </a:r>
          </a:p>
          <a:p>
            <a:pPr marL="0" indent="0">
              <a:buNone/>
            </a:pPr>
            <a:r>
              <a:rPr lang="ru-RU" b="1" dirty="0" smtClean="0"/>
              <a:t>Продолжительность Гражданской войны 5 лет –</a:t>
            </a:r>
          </a:p>
          <a:p>
            <a:pPr marL="0" indent="0">
              <a:buNone/>
            </a:pPr>
            <a:r>
              <a:rPr lang="ru-RU" b="1" dirty="0" smtClean="0"/>
              <a:t>с 1917 по 1922 гг. В противостояние было</a:t>
            </a:r>
          </a:p>
          <a:p>
            <a:pPr marL="0" indent="0">
              <a:buNone/>
            </a:pPr>
            <a:r>
              <a:rPr lang="ru-RU" b="1" dirty="0" smtClean="0"/>
              <a:t>вовлечено всё население России. Но главными</a:t>
            </a:r>
          </a:p>
          <a:p>
            <a:pPr marL="0" indent="0">
              <a:buNone/>
            </a:pPr>
            <a:r>
              <a:rPr lang="ru-RU" b="1" dirty="0" smtClean="0"/>
              <a:t>противоборствующими сторонами являлись</a:t>
            </a:r>
          </a:p>
          <a:p>
            <a:pPr marL="0" indent="0">
              <a:buNone/>
            </a:pPr>
            <a:r>
              <a:rPr lang="ru-RU" b="1" dirty="0" smtClean="0"/>
              <a:t>представители белого и красного движения. </a:t>
            </a:r>
          </a:p>
          <a:p>
            <a:pPr marL="0" indent="0">
              <a:buNone/>
            </a:pPr>
            <a:r>
              <a:rPr lang="ru-RU" b="1" dirty="0" smtClean="0"/>
              <a:t>Белые выступали за восстановление монархии, </a:t>
            </a:r>
          </a:p>
          <a:p>
            <a:pPr marL="0" indent="0">
              <a:buNone/>
            </a:pPr>
            <a:r>
              <a:rPr lang="ru-RU" b="1" dirty="0" smtClean="0"/>
              <a:t>красные (большевики) – за построение</a:t>
            </a:r>
          </a:p>
          <a:p>
            <a:pPr marL="0" indent="0">
              <a:buNone/>
            </a:pPr>
            <a:r>
              <a:rPr lang="ru-RU" b="1" dirty="0" smtClean="0"/>
              <a:t>социалистического государства. </a:t>
            </a:r>
          </a:p>
          <a:p>
            <a:pPr marL="0" indent="0">
              <a:buNone/>
            </a:pPr>
            <a:r>
              <a:rPr lang="ru-RU" b="1" dirty="0" smtClean="0"/>
              <a:t>Победили красные.</a:t>
            </a:r>
            <a:endParaRPr lang="ru-RU" b="1" dirty="0"/>
          </a:p>
        </p:txBody>
      </p:sp>
      <p:sp>
        <p:nvSpPr>
          <p:cNvPr id="4" name="Title Placeholder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  <a:effectLst>
            <a:glow rad="127000">
              <a:schemeClr val="accent1">
                <a:alpha val="59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270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685799"/>
            <a:ext cx="3977118" cy="427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90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pPr marL="0" indent="0">
              <a:buNone/>
            </a:pPr>
            <a:endParaRPr lang="ru-RU" sz="3200" b="1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ГРАЖДАНСКАЯ ВОЙНА НА КУБАНИ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" y="1847850"/>
            <a:ext cx="82486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b="1" dirty="0" smtClean="0"/>
              <a:t>   Гражданская война оставила кровавый след и долгую память о событиях, в ходе которых почти каждому необходимо было определить свою позицию, встать на сторону одних или других сил, которые вели между собой бескомпромиссную борьбу.</a:t>
            </a:r>
          </a:p>
          <a:p>
            <a:pPr algn="just"/>
            <a:r>
              <a:rPr lang="ru-RU" sz="2000" b="1" dirty="0" smtClean="0"/>
              <a:t>   Но не все станичники признавали  власть большевиков. По причине резкого имущественного расслоения зажиточные казаки, офицеры, крупные и мелкие торговцы выступили на стороне белых. Все это привело к созданию напряженной обстановки, а по сути гражданской войне, способом решения возникших противоречий стала вооруженная борьба. Отец воевал против сына, брат против брата, казак против казака.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81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ГРАЖДАНСКАЯ ВОЙНА НА КУБАНИ</a:t>
            </a:r>
            <a:endParaRPr lang="ru-RU" dirty="0"/>
          </a:p>
        </p:txBody>
      </p:sp>
      <p:pic>
        <p:nvPicPr>
          <p:cNvPr id="7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754659"/>
            <a:ext cx="3886200" cy="355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8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705232"/>
            <a:ext cx="3886200" cy="358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8481" y="1233578"/>
            <a:ext cx="4012361" cy="5313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9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>ЧЛЕНЫ РЕВКОМА СТАНИЦЫ АРХАНГЕЛЬСКОЙ 1918-1920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356988"/>
            <a:ext cx="5940425" cy="414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65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ЧЛЕНЫ РЕВКОМА СТАНИЦЫ АРХАНГЕЛЬСКОЙ 1918-1920</a:t>
            </a:r>
            <a:endParaRPr lang="ru-RU" dirty="0"/>
          </a:p>
        </p:txBody>
      </p:sp>
      <p:pic>
        <p:nvPicPr>
          <p:cNvPr id="4" name="Содержимое 3" descr="C:\Users\Ольга\Desktop\5f9bdee2-dbd9-43c5-91d5-350815489acb.jpg"/>
          <p:cNvPicPr>
            <a:picLocks noGrp="1"/>
          </p:cNvPicPr>
          <p:nvPr>
            <p:ph idx="1"/>
          </p:nvPr>
        </p:nvPicPr>
        <p:blipFill>
          <a:blip r:embed="rId2" cstate="print"/>
          <a:srcRect t="2184" r="11215"/>
          <a:stretch>
            <a:fillRect/>
          </a:stretch>
        </p:blipFill>
        <p:spPr bwMode="auto">
          <a:xfrm>
            <a:off x="494270" y="1825625"/>
            <a:ext cx="378116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ьга\Desktop\473d9484-8d3d-4fd2-a8ce-b46ad6535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708" y="1804087"/>
            <a:ext cx="4028302" cy="434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Депутаты Станичного Совета</a:t>
            </a:r>
            <a:br>
              <a:rPr lang="ru-RU" dirty="0" smtClean="0"/>
            </a:br>
            <a:r>
              <a:rPr lang="ru-RU" dirty="0" smtClean="0"/>
              <a:t>Чуркин  В.Ф.   </a:t>
            </a:r>
            <a:r>
              <a:rPr lang="ru-RU" dirty="0" err="1" smtClean="0"/>
              <a:t>Тюфанов</a:t>
            </a:r>
            <a:r>
              <a:rPr lang="ru-RU" dirty="0" smtClean="0"/>
              <a:t> Г.Ф. Коробков В.И.</a:t>
            </a:r>
            <a:endParaRPr lang="ru-RU" dirty="0"/>
          </a:p>
        </p:txBody>
      </p:sp>
      <p:pic>
        <p:nvPicPr>
          <p:cNvPr id="8" name="Содержимое 7" descr="C:\Users\Ольга\Desktop\3a6b6d0b-25b0-4144-a544-ebb3f0902c4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998" y="1825625"/>
            <a:ext cx="326350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C:\Users\Ольга\Desktop\558aa3c3-e365-4f20-91c3-035ac021958f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7369" t="1235"/>
          <a:stretch>
            <a:fillRect/>
          </a:stretch>
        </p:blipFill>
        <p:spPr bwMode="auto">
          <a:xfrm>
            <a:off x="5041841" y="1825625"/>
            <a:ext cx="306081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/>
              <a:t>       В июле 1918 года части белой армии Деникина заняли Белую Глину, станицы Терновскую и </a:t>
            </a:r>
            <a:r>
              <a:rPr lang="ru-RU" b="1" dirty="0" err="1" smtClean="0"/>
              <a:t>Еремезино-Борисовску</a:t>
            </a:r>
            <a:r>
              <a:rPr lang="ru-RU" b="1" dirty="0" smtClean="0"/>
              <a:t>. Была захвачена и станица Архангельская, части Красной армии вынуждены были отступить.</a:t>
            </a:r>
          </a:p>
          <a:p>
            <a:pPr algn="just"/>
            <a:r>
              <a:rPr lang="ru-RU" b="1" dirty="0" smtClean="0"/>
              <a:t>     В станице белые создали военно-полевой суд, через который прошло 715 человек, наиболее активных сторонников советской власти. Осужденных расстреливали днем и ночью несколько месяцев.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Белый террор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462</Words>
  <Application>Microsoft Office PowerPoint</Application>
  <PresentationFormat>Экран (4:3)</PresentationFormat>
  <Paragraphs>55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Franklin Gothic Book</vt:lpstr>
      <vt:lpstr>Franklin Gothic Medium</vt:lpstr>
      <vt:lpstr>Times New Roman</vt:lpstr>
      <vt:lpstr>Office Theme</vt:lpstr>
      <vt:lpstr>  «История в камне. Памятник героям Гражданской войны в станице Архангельской»</vt:lpstr>
      <vt:lpstr>Презентация PowerPoint</vt:lpstr>
      <vt:lpstr>Презентация PowerPoint</vt:lpstr>
      <vt:lpstr>ГРАЖДАНСКАЯ ВОЙНА НА КУБАНИ</vt:lpstr>
      <vt:lpstr>ГРАЖДАНСКАЯ ВОЙНА НА КУБАНИ</vt:lpstr>
      <vt:lpstr>ЧЛЕНЫ РЕВКОМА СТАНИЦЫ АРХАНГЕЛЬСКОЙ 1918-1920 </vt:lpstr>
      <vt:lpstr>ЧЛЕНЫ РЕВКОМА СТАНИЦЫ АРХАНГЕЛЬСКОЙ 1918-1920</vt:lpstr>
      <vt:lpstr>Депутаты Станичного Совета Чуркин  В.Ф.   Тюфанов Г.Ф. Коробков В.И.</vt:lpstr>
      <vt:lpstr>Белый террор</vt:lpstr>
      <vt:lpstr>Все рядком лежат Не развесть межой Поглядеть: солдат: где свой? Где чужой? Белым был - красным стал Кровь обагрила Красным был - белым стал Смерть победила.</vt:lpstr>
      <vt:lpstr>Памятники героям </vt:lpstr>
      <vt:lpstr>Памятники героям </vt:lpstr>
      <vt:lpstr>Памятники героям</vt:lpstr>
      <vt:lpstr>Обелиски Памяти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pptforschool.ru</dc:creator>
  <cp:lastModifiedBy>Пользователь</cp:lastModifiedBy>
  <cp:revision>51</cp:revision>
  <dcterms:created xsi:type="dcterms:W3CDTF">2018-04-27T13:50:25Z</dcterms:created>
  <dcterms:modified xsi:type="dcterms:W3CDTF">2023-11-24T08:07:18Z</dcterms:modified>
</cp:coreProperties>
</file>